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8" r:id="rId3"/>
    <p:sldId id="270" r:id="rId4"/>
    <p:sldId id="269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FF2D2D"/>
    <a:srgbClr val="EDF2F9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1" autoAdjust="0"/>
    <p:restoredTop sz="94660"/>
  </p:normalViewPr>
  <p:slideViewPr>
    <p:cSldViewPr>
      <p:cViewPr varScale="1">
        <p:scale>
          <a:sx n="125" d="100"/>
          <a:sy n="125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71899440617135"/>
          <c:y val="2.7936312406762354E-2"/>
          <c:w val="0.61919238600803239"/>
          <c:h val="0.84668043818216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Arkusz1!$C$4</c:f>
              <c:strCache>
                <c:ptCount val="1"/>
                <c:pt idx="0">
                  <c:v>ZAROBKI</c:v>
                </c:pt>
              </c:strCache>
            </c:strRef>
          </c:tx>
          <c:invertIfNegative val="0"/>
          <c:cat>
            <c:strRef>
              <c:f>Arkusz1!$B$5:$B$13</c:f>
              <c:strCache>
                <c:ptCount val="9"/>
                <c:pt idx="0">
                  <c:v>MAZOWIECKIE</c:v>
                </c:pt>
                <c:pt idx="1">
                  <c:v>POMORSKIE</c:v>
                </c:pt>
                <c:pt idx="2">
                  <c:v>DOLNOŚLĄSKIE</c:v>
                </c:pt>
                <c:pt idx="3">
                  <c:v>WIELKOPOLSKIE</c:v>
                </c:pt>
                <c:pt idx="4">
                  <c:v>MAŁOPOLSKIE</c:v>
                </c:pt>
                <c:pt idx="5">
                  <c:v>ŁÓDZKIE</c:v>
                </c:pt>
                <c:pt idx="6">
                  <c:v>ŚLĄSKIE</c:v>
                </c:pt>
                <c:pt idx="7">
                  <c:v>KUJAWSKO-POMORSKIE</c:v>
                </c:pt>
                <c:pt idx="8">
                  <c:v>LUBELSKIE</c:v>
                </c:pt>
              </c:strCache>
            </c:strRef>
          </c:cat>
          <c:val>
            <c:numRef>
              <c:f>Arkusz1!$C$5:$C$13</c:f>
              <c:numCache>
                <c:formatCode>General</c:formatCode>
                <c:ptCount val="9"/>
                <c:pt idx="0">
                  <c:v>3500</c:v>
                </c:pt>
                <c:pt idx="1">
                  <c:v>3000</c:v>
                </c:pt>
                <c:pt idx="2">
                  <c:v>3000</c:v>
                </c:pt>
                <c:pt idx="3">
                  <c:v>2600</c:v>
                </c:pt>
                <c:pt idx="4">
                  <c:v>2505</c:v>
                </c:pt>
                <c:pt idx="5">
                  <c:v>2500</c:v>
                </c:pt>
                <c:pt idx="6">
                  <c:v>2400</c:v>
                </c:pt>
                <c:pt idx="7">
                  <c:v>2369</c:v>
                </c:pt>
                <c:pt idx="8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C-44C1-A7C6-86D26BDC3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181312"/>
        <c:axId val="43988096"/>
      </c:barChart>
      <c:catAx>
        <c:axId val="61181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spc="0">
                <a:solidFill>
                  <a:srgbClr val="760000"/>
                </a:solidFill>
              </a:defRPr>
            </a:pPr>
            <a:endParaRPr lang="pl-PL"/>
          </a:p>
        </c:txPr>
        <c:crossAx val="43988096"/>
        <c:crosses val="autoZero"/>
        <c:auto val="1"/>
        <c:lblAlgn val="ctr"/>
        <c:lblOffset val="100"/>
        <c:noMultiLvlLbl val="0"/>
      </c:catAx>
      <c:valAx>
        <c:axId val="43988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760000"/>
                </a:solidFill>
              </a:defRPr>
            </a:pPr>
            <a:endParaRPr lang="pl-PL"/>
          </a:p>
        </c:txPr>
        <c:crossAx val="6118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4891-63AE-4043-A999-0C473AF8DECA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78F5-A2F0-4F3A-81B7-733545E26F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D28269-31ED-407B-8642-BBA9655A6852}" type="datetimeFigureOut">
              <a:rPr lang="pl-PL" smtClean="0"/>
              <a:pPr/>
              <a:t>03.06.2019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B06515-147E-4701-9D39-95654140988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5000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turana6.pl/zawody/grafik-komputerowy" TargetMode="External"/><Relationship Id="rId2" Type="http://schemas.openxmlformats.org/officeDocument/2006/relationships/hyperlink" Target="https://www.zawodowe.com/kategorie/telekomunikacja_i_it/grafik_komputerowy/opis_i_zarob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ia.net/zawody/7515-grafik-komputerowy" TargetMode="External"/><Relationship Id="rId5" Type="http://schemas.openxmlformats.org/officeDocument/2006/relationships/hyperlink" Target="https://www.careego.pl/grafik-charakterystyka-zawodu-i-zarobki/" TargetMode="External"/><Relationship Id="rId4" Type="http://schemas.openxmlformats.org/officeDocument/2006/relationships/hyperlink" Target="https://poradnikprzedsiebiorcy.pl/-ile-zarabia-grafik-komputerow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7429520" cy="1928826"/>
          </a:xfrm>
        </p:spPr>
        <p:txBody>
          <a:bodyPr>
            <a:noAutofit/>
          </a:bodyPr>
          <a:lstStyle/>
          <a:p>
            <a:pPr algn="ctr"/>
            <a:r>
              <a:rPr lang="pl-PL" sz="4600" dirty="0" smtClean="0"/>
              <a:t>„Zawód marzeń -</a:t>
            </a:r>
            <a:br>
              <a:rPr lang="pl-PL" sz="4600" dirty="0" smtClean="0"/>
            </a:br>
            <a:r>
              <a:rPr lang="pl-PL" sz="4600" dirty="0" smtClean="0"/>
              <a:t>- grafik komputerowy”</a:t>
            </a:r>
            <a:endParaRPr lang="pl-PL" sz="4600" dirty="0"/>
          </a:p>
        </p:txBody>
      </p:sp>
      <p:pic>
        <p:nvPicPr>
          <p:cNvPr id="4" name="Symbol zastępczy zawartości 6" descr="graf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496"/>
            <a:ext cx="6173892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To mi się podoba !!!</a:t>
            </a:r>
            <a:endParaRPr lang="pl-PL" sz="3200" b="1" dirty="0"/>
          </a:p>
        </p:txBody>
      </p:sp>
      <p:pic>
        <p:nvPicPr>
          <p:cNvPr id="5" name="Obraz 4" descr="40fa5b1039fdd5e75f988002afaf84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472579" cy="529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otomontaz_izolowany_swi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66"/>
            <a:ext cx="3500462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grafika-komputerowa-gt-2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86256"/>
            <a:ext cx="3681149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 descr="71325_lis_grafika_komputero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928934"/>
            <a:ext cx="4572032" cy="350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 descr="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8604"/>
            <a:ext cx="4708414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/>
              <a:t>Bibliografia </a:t>
            </a:r>
            <a:endParaRPr lang="pl-PL" sz="3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714348" y="2214554"/>
            <a:ext cx="7281890" cy="285752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"/>
            </a:pPr>
            <a:r>
              <a:rPr lang="pl-PL" sz="2000" dirty="0" smtClean="0">
                <a:latin typeface="Calibri"/>
                <a:ea typeface="Calibri"/>
                <a:cs typeface="Times New Roman"/>
                <a:hlinkClick r:id="rId2"/>
              </a:rPr>
              <a:t>https://www.zawodowe.com/kategorie/telekomunikacja_i_it/grafik_komputerowy/opis_i_zarobki/</a:t>
            </a: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>
              <a:buSzPct val="100000"/>
              <a:buFont typeface="Wingdings" pitchFamily="2" charset="2"/>
              <a:buChar char=""/>
            </a:pPr>
            <a:r>
              <a:rPr lang="pl-PL" sz="2000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http://maturana6.pl/zawody/grafik-komputerowy</a:t>
            </a:r>
            <a:endParaRPr lang="pl-PL" sz="2000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buSzPct val="100000"/>
              <a:buFont typeface="Wingdings" pitchFamily="2" charset="2"/>
              <a:buChar char=""/>
            </a:pPr>
            <a:r>
              <a:rPr lang="pl-PL" sz="2000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https://poradnikprzedsiebiorcy.pl/-ile-zarabia-grafik-komputerowy</a:t>
            </a:r>
            <a:endParaRPr lang="pl-PL" sz="2000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buSzPct val="100000"/>
              <a:buFont typeface="Wingdings" pitchFamily="2" charset="2"/>
              <a:buChar char=""/>
            </a:pPr>
            <a:r>
              <a:rPr lang="pl-PL" sz="2000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https://www.careego.pl/grafik-charakterystyka-zawodu-i-zarobki/</a:t>
            </a:r>
            <a:endParaRPr lang="pl-PL" sz="2000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>
              <a:buSzPct val="100000"/>
              <a:buFont typeface="Wingdings" pitchFamily="2" charset="2"/>
              <a:buChar char=""/>
            </a:pPr>
            <a:r>
              <a:rPr lang="pl-PL" sz="2000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http://www.studia.net/zawody/7515-grafik-komputerowy</a:t>
            </a:r>
            <a:endParaRPr lang="pl-PL" sz="2000" dirty="0" smtClean="0">
              <a:latin typeface="Calibri"/>
              <a:ea typeface="Calibri"/>
              <a:cs typeface="Times New Roman"/>
            </a:endParaRPr>
          </a:p>
          <a:p>
            <a:pPr>
              <a:buSzPct val="100000"/>
              <a:buFont typeface="Wingdings" pitchFamily="2" charset="2"/>
              <a:buChar char=""/>
            </a:pPr>
            <a:endParaRPr lang="pl-PL" dirty="0" smtClean="0">
              <a:latin typeface="Calibri"/>
              <a:ea typeface="Calibri"/>
              <a:cs typeface="Times New Roman"/>
            </a:endParaRPr>
          </a:p>
          <a:p>
            <a:pPr>
              <a:buSzPct val="100000"/>
              <a:buFont typeface="Wingdings" pitchFamily="2" charset="2"/>
              <a:buChar char=""/>
            </a:pPr>
            <a:endParaRPr lang="pl-PL" dirty="0" smtClean="0">
              <a:latin typeface="Calibri"/>
              <a:ea typeface="Calibri"/>
              <a:cs typeface="Times New Roman"/>
            </a:endParaRPr>
          </a:p>
          <a:p>
            <a:pPr>
              <a:buSzPct val="100000"/>
              <a:buFont typeface="Wingdings" pitchFamily="2" charset="2"/>
              <a:buChar char=""/>
            </a:pPr>
            <a:endParaRPr lang="pl-PL" dirty="0" smtClean="0">
              <a:latin typeface="Calibri"/>
              <a:ea typeface="Calibri"/>
              <a:cs typeface="Times New Roman"/>
            </a:endParaRPr>
          </a:p>
          <a:p>
            <a:pPr>
              <a:buSzPct val="100000"/>
              <a:buFont typeface="Wingdings" pitchFamily="2" charset="2"/>
              <a:buChar char=""/>
            </a:pPr>
            <a:endParaRPr lang="pl-PL" dirty="0"/>
          </a:p>
        </p:txBody>
      </p:sp>
    </p:spTree>
  </p:cSld>
  <p:clrMapOvr>
    <a:masterClrMapping/>
  </p:clrMapOvr>
  <p:transition spd="med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42918"/>
            <a:ext cx="7467600" cy="2714644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/>
              <a:t>Dziękuję </a:t>
            </a:r>
            <a:br>
              <a:rPr lang="pl-PL" sz="8800" b="1" dirty="0" smtClean="0"/>
            </a:br>
            <a:r>
              <a:rPr lang="pl-PL" sz="8800" b="1" dirty="0" smtClean="0"/>
              <a:t>za uwagę</a:t>
            </a:r>
            <a:endParaRPr lang="pl-PL" sz="8800" b="1" dirty="0"/>
          </a:p>
        </p:txBody>
      </p:sp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3974515" cy="24288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3138486" cy="79690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/>
              <a:t>Grafik to -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4357694"/>
            <a:ext cx="8572560" cy="2143140"/>
          </a:xfrm>
          <a:prstGeom prst="roundRect">
            <a:avLst>
              <a:gd name="adj" fmla="val 26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l-PL" sz="2800" dirty="0" smtClean="0">
                <a:latin typeface="Calibri"/>
                <a:ea typeface="Calibri"/>
                <a:cs typeface="Arial"/>
              </a:rPr>
              <a:t>osoba, która zajmuje się, </a:t>
            </a:r>
          </a:p>
          <a:p>
            <a:pPr marL="0" indent="0" algn="ctr">
              <a:buNone/>
            </a:pPr>
            <a:r>
              <a:rPr lang="pl-PL" sz="2800" dirty="0" smtClean="0">
                <a:latin typeface="Calibri"/>
                <a:ea typeface="Calibri"/>
                <a:cs typeface="Arial"/>
              </a:rPr>
              <a:t>przy pomocy specjalnych programów komputerowych, </a:t>
            </a:r>
          </a:p>
          <a:p>
            <a:pPr marL="0" indent="0" algn="ctr">
              <a:buNone/>
            </a:pPr>
            <a:r>
              <a:rPr lang="pl-PL" sz="2800" dirty="0" smtClean="0">
                <a:latin typeface="Calibri"/>
                <a:ea typeface="Calibri"/>
                <a:cs typeface="Arial"/>
              </a:rPr>
              <a:t>projektowaniem wszelkiej grafiki.</a:t>
            </a:r>
            <a:endParaRPr lang="pl-PL" sz="2800" dirty="0" smtClean="0"/>
          </a:p>
        </p:txBody>
      </p:sp>
      <p:pic>
        <p:nvPicPr>
          <p:cNvPr id="10242" name="Picture 2" descr="Znalezione obrazy dla zapytania grafik komputer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32304"/>
            <a:ext cx="4256514" cy="3295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4638684" cy="65403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/>
              <a:t>Narzędzia pracy</a:t>
            </a:r>
            <a:endParaRPr lang="pl-PL" sz="36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357422" y="24288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KOMPUTER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357950" y="164305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TABLET</a:t>
            </a:r>
            <a:r>
              <a:rPr lang="pl-PL" dirty="0" smtClean="0"/>
              <a:t> </a:t>
            </a:r>
            <a:r>
              <a:rPr lang="pl-PL" b="1" dirty="0" smtClean="0"/>
              <a:t>GRAFICZNY</a:t>
            </a:r>
            <a:endParaRPr lang="pl-PL" b="1" dirty="0"/>
          </a:p>
        </p:txBody>
      </p:sp>
      <p:pic>
        <p:nvPicPr>
          <p:cNvPr id="1028" name="Picture 4" descr="Znalezione obrazy dla zapytania tablet graficzny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71546"/>
            <a:ext cx="2319415" cy="1587457"/>
          </a:xfrm>
          <a:prstGeom prst="rect">
            <a:avLst/>
          </a:prstGeom>
          <a:noFill/>
        </p:spPr>
      </p:pic>
      <p:pic>
        <p:nvPicPr>
          <p:cNvPr id="1030" name="Picture 6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357546" cy="223836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000100" y="307181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a dokładniej programy graficzne np.:</a:t>
            </a:r>
            <a:endParaRPr lang="pl-PL" sz="2400" dirty="0"/>
          </a:p>
        </p:txBody>
      </p:sp>
      <p:pic>
        <p:nvPicPr>
          <p:cNvPr id="1032" name="Picture 8" descr="Znalezione obrazy dla zapytania Adobe Photosh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714752"/>
            <a:ext cx="1658035" cy="495292"/>
          </a:xfrm>
          <a:prstGeom prst="rect">
            <a:avLst/>
          </a:prstGeom>
          <a:noFill/>
        </p:spPr>
      </p:pic>
      <p:pic>
        <p:nvPicPr>
          <p:cNvPr id="1034" name="Picture 10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643446"/>
            <a:ext cx="1357322" cy="597823"/>
          </a:xfrm>
          <a:prstGeom prst="rect">
            <a:avLst/>
          </a:prstGeom>
          <a:noFill/>
        </p:spPr>
      </p:pic>
      <p:pic>
        <p:nvPicPr>
          <p:cNvPr id="1036" name="Picture 12" descr="Znalezione obrazy dla zapytania QuarkXpre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429132"/>
            <a:ext cx="1595867" cy="881052"/>
          </a:xfrm>
          <a:prstGeom prst="rect">
            <a:avLst/>
          </a:prstGeom>
          <a:noFill/>
        </p:spPr>
      </p:pic>
      <p:pic>
        <p:nvPicPr>
          <p:cNvPr id="1038" name="Picture 14" descr="Znalezione obrazy dla zapytania CorelDra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500438"/>
            <a:ext cx="1145608" cy="1214426"/>
          </a:xfrm>
          <a:prstGeom prst="rect">
            <a:avLst/>
          </a:prstGeom>
          <a:noFill/>
        </p:spPr>
      </p:pic>
      <p:pic>
        <p:nvPicPr>
          <p:cNvPr id="1040" name="Picture 16" descr="Podobny obra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3857628"/>
            <a:ext cx="720968" cy="847454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500034" y="5500702"/>
            <a:ext cx="7572428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Calibri"/>
                <a:ea typeface="Calibri"/>
                <a:cs typeface="Arial"/>
              </a:rPr>
              <a:t>dzięki którym, w przestrzeni komputerowej, </a:t>
            </a:r>
          </a:p>
          <a:p>
            <a:pPr algn="ctr"/>
            <a:r>
              <a:rPr lang="pl-PL" sz="2800" dirty="0" smtClean="0">
                <a:latin typeface="Calibri"/>
                <a:ea typeface="Calibri"/>
                <a:cs typeface="Arial"/>
              </a:rPr>
              <a:t>można przenieść wizję na realny obraz.</a:t>
            </a:r>
            <a:endParaRPr lang="pl-PL" sz="2800" dirty="0" smtClean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 advClick="0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274638"/>
            <a:ext cx="4757742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Graficy projektują</a:t>
            </a:r>
            <a:endParaRPr kumimoji="0" lang="pl-PL" sz="3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93339" y="3228945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ULOTKI</a:t>
            </a:r>
            <a:endParaRPr lang="pl-PL" sz="2000" dirty="0"/>
          </a:p>
        </p:txBody>
      </p:sp>
      <p:pic>
        <p:nvPicPr>
          <p:cNvPr id="4" name="Picture 2" descr="http://www.fosomaks.pl/images/ul_cyf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1955144" cy="157163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714744" y="321468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ANIMACJE</a:t>
            </a:r>
          </a:p>
        </p:txBody>
      </p:sp>
      <p:pic>
        <p:nvPicPr>
          <p:cNvPr id="6" name="Picture 14" descr="Znalezione obrazy dla zapytania reksio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286388"/>
            <a:ext cx="5572164" cy="118110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786182" y="3228945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PLAKATY</a:t>
            </a:r>
            <a:endParaRPr lang="pl-PL" sz="2000" dirty="0"/>
          </a:p>
        </p:txBody>
      </p:sp>
      <p:pic>
        <p:nvPicPr>
          <p:cNvPr id="8" name="Obraz 7" descr="vaiana_moana_premiere_high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85728"/>
            <a:ext cx="2857099" cy="4047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3214678" y="314324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OKŁADKI</a:t>
            </a:r>
          </a:p>
          <a:p>
            <a:pPr algn="ctr"/>
            <a:r>
              <a:rPr lang="pl-PL" sz="2000" dirty="0" smtClean="0"/>
              <a:t>KSIĄŻEK</a:t>
            </a:r>
            <a:endParaRPr lang="pl-PL" sz="2000" dirty="0"/>
          </a:p>
        </p:txBody>
      </p:sp>
      <p:pic>
        <p:nvPicPr>
          <p:cNvPr id="10" name="Picture 10" descr="Znalezione obrazy dla zapytania harry potter i więzień azkaban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714620"/>
            <a:ext cx="1665363" cy="2406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2786050" y="314324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STRONY INTERNETOWE</a:t>
            </a:r>
            <a:endParaRPr lang="pl-PL" sz="2000" dirty="0"/>
          </a:p>
        </p:txBody>
      </p:sp>
      <p:pic>
        <p:nvPicPr>
          <p:cNvPr id="12" name="Picture 6" descr="Znalezione obrazy dla zapytania internet obrazk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643446"/>
            <a:ext cx="2117053" cy="1964626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000364" y="314324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EFEKTY</a:t>
            </a:r>
          </a:p>
          <a:p>
            <a:pPr algn="ctr"/>
            <a:r>
              <a:rPr lang="pl-PL" sz="2000" dirty="0" smtClean="0"/>
              <a:t>SPECJALNE</a:t>
            </a:r>
            <a:endParaRPr lang="pl-PL" sz="2000" dirty="0"/>
          </a:p>
        </p:txBody>
      </p:sp>
      <p:pic>
        <p:nvPicPr>
          <p:cNvPr id="14" name="Picture 18" descr="Podobny obra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1000108"/>
            <a:ext cx="2999356" cy="1641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ole tekstowe 14"/>
          <p:cNvSpPr txBox="1"/>
          <p:nvPr/>
        </p:nvSpPr>
        <p:spPr>
          <a:xfrm>
            <a:off x="2928926" y="335756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BILBORDY</a:t>
            </a:r>
            <a:endParaRPr lang="pl-PL" sz="20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857488" y="342900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WIZYTÓWKI</a:t>
            </a:r>
            <a:endParaRPr lang="pl-PL" sz="2000" dirty="0"/>
          </a:p>
        </p:txBody>
      </p:sp>
      <p:pic>
        <p:nvPicPr>
          <p:cNvPr id="18" name="Picture 8" descr="Znalezione obrazy dla zapytania wizytówka 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2857496"/>
            <a:ext cx="2979078" cy="1633528"/>
          </a:xfrm>
          <a:prstGeom prst="rect">
            <a:avLst/>
          </a:prstGeom>
          <a:noFill/>
        </p:spPr>
      </p:pic>
      <p:pic>
        <p:nvPicPr>
          <p:cNvPr id="16" name="Picture 4" descr="Znalezione obrazy dla zapytania billboard 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4572008"/>
            <a:ext cx="2770799" cy="7667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9584E-6 L -0.34653 -0.272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408E-6 L -0.13385 0.3482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7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2081 L 0.27569 -0.22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00"/>
                            </p:stCondLst>
                            <p:childTnLst>
                              <p:par>
                                <p:cTn id="5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046 L -0.26823 0.0009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6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10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46 L 0.41598 0.3052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1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60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6115E-6 L -0.00451 -0.2617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3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6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10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0259E-7 L 0.05452 0.201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10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1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600"/>
                            </p:stCondLst>
                            <p:childTnLst>
                              <p:par>
                                <p:cTn id="10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  <p:bldP spid="15" grpId="2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0452" cy="72547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Potrzebne umiejętności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043890" cy="5259530"/>
          </a:xfrm>
        </p:spPr>
        <p:txBody>
          <a:bodyPr>
            <a:noAutofit/>
          </a:bodyPr>
          <a:lstStyle/>
          <a:p>
            <a:pPr marL="531813" indent="-531813">
              <a:buSzPct val="170000"/>
              <a:buFont typeface="Wingdings" pitchFamily="2" charset="2"/>
              <a:buChar char=""/>
            </a:pPr>
            <a:r>
              <a:rPr lang="pl-PL" dirty="0" smtClean="0"/>
              <a:t>Doskonała znajomość obsługi programów graficznych. </a:t>
            </a:r>
          </a:p>
          <a:p>
            <a:pPr marL="531813" indent="-531813">
              <a:buSzPct val="170000"/>
              <a:buFont typeface="Wingdings" pitchFamily="2" charset="2"/>
              <a:buChar char=""/>
            </a:pPr>
            <a:r>
              <a:rPr lang="pl-PL" dirty="0" smtClean="0"/>
              <a:t>Orientacja w różnych dziedzinach twórczości wizualnej – grafice, malarstwie, projektowaniu przemysłowym, animacji filmowej.</a:t>
            </a:r>
          </a:p>
          <a:p>
            <a:pPr marL="531813" indent="-531813">
              <a:buSzPct val="170000"/>
              <a:buFont typeface="Wingdings" pitchFamily="2" charset="2"/>
              <a:buChar char=""/>
            </a:pPr>
            <a:r>
              <a:rPr lang="pl-PL" dirty="0" smtClean="0"/>
              <a:t>Wyobraźnia przestrzenna.</a:t>
            </a:r>
          </a:p>
          <a:p>
            <a:pPr marL="531813" indent="-531813">
              <a:buSzPct val="170000"/>
              <a:buFont typeface="Wingdings" pitchFamily="2" charset="2"/>
              <a:buChar char=""/>
            </a:pPr>
            <a:r>
              <a:rPr lang="pl-PL" dirty="0" smtClean="0"/>
              <a:t>Zmysł plastyczny i poczucie estetyki.</a:t>
            </a:r>
          </a:p>
          <a:p>
            <a:pPr marL="531813" indent="-531813">
              <a:buSzPct val="170000"/>
              <a:buFont typeface="Wingdings" pitchFamily="2" charset="2"/>
              <a:buChar char=""/>
            </a:pPr>
            <a:r>
              <a:rPr lang="pl-PL" dirty="0" smtClean="0"/>
              <a:t>Kreatywny umysł.</a:t>
            </a:r>
          </a:p>
          <a:p>
            <a:pPr marL="531813" indent="-531813">
              <a:buSzPct val="170000"/>
              <a:buFont typeface="Wingdings" pitchFamily="2" charset="2"/>
              <a:buChar char=""/>
            </a:pPr>
            <a:r>
              <a:rPr lang="pl-PL" dirty="0" smtClean="0"/>
              <a:t>Bycie na bieżąco z nowym sprzętem</a:t>
            </a:r>
          </a:p>
          <a:p>
            <a:pPr marL="531813" indent="-531813">
              <a:buSzPct val="170000"/>
              <a:buNone/>
            </a:pPr>
            <a:r>
              <a:rPr lang="pl-PL" dirty="0" smtClean="0"/>
              <a:t>	i oprogramowaniem.</a:t>
            </a:r>
          </a:p>
          <a:p>
            <a:pPr marL="531813" indent="-531813">
              <a:buSzPct val="170000"/>
              <a:buFont typeface="Wingdings" pitchFamily="2" charset="2"/>
              <a:buChar char=""/>
            </a:pPr>
            <a:r>
              <a:rPr lang="pl-PL" dirty="0" smtClean="0"/>
              <a:t>Umiejętność pracy pod presją czasu </a:t>
            </a:r>
          </a:p>
          <a:p>
            <a:pPr marL="531813" indent="-531813">
              <a:buSzPct val="170000"/>
              <a:buNone/>
            </a:pPr>
            <a:r>
              <a:rPr lang="pl-PL" dirty="0" smtClean="0"/>
              <a:t>	i dostosowywania się do potrzeb klienta.</a:t>
            </a:r>
          </a:p>
        </p:txBody>
      </p:sp>
    </p:spTree>
  </p:cSld>
  <p:clrMapOvr>
    <a:masterClrMapping/>
  </p:clrMapOvr>
  <p:transition spd="med" advClick="0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esiz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000240"/>
            <a:ext cx="3324210" cy="3324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210056" cy="5825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/>
              <a:t>Możliwości pracy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 rot="576632">
            <a:off x="3656591" y="119084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Agencje reklamowe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 rot="19974112">
            <a:off x="6320011" y="147714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Studia grafiki komputerowej</a:t>
            </a:r>
          </a:p>
        </p:txBody>
      </p:sp>
      <p:sp>
        <p:nvSpPr>
          <p:cNvPr id="7" name="pole tekstowe 6"/>
          <p:cNvSpPr txBox="1"/>
          <p:nvPr/>
        </p:nvSpPr>
        <p:spPr>
          <a:xfrm rot="1263998">
            <a:off x="6338386" y="3280962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Zakłady poligraficzne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 rot="676892">
            <a:off x="4141859" y="5857822"/>
            <a:ext cx="194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Wydawnictwa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 rot="20572429">
            <a:off x="6715140" y="4755545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Wytwórnie filmowe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 rot="840980">
            <a:off x="337414" y="3123793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Wytwórnie telewizyjne</a:t>
            </a:r>
            <a:endParaRPr lang="pl-PL" sz="2000" dirty="0"/>
          </a:p>
        </p:txBody>
      </p:sp>
      <p:sp>
        <p:nvSpPr>
          <p:cNvPr id="11" name="pole tekstowe 10"/>
          <p:cNvSpPr txBox="1"/>
          <p:nvPr/>
        </p:nvSpPr>
        <p:spPr>
          <a:xfrm rot="19491292">
            <a:off x="508470" y="4909894"/>
            <a:ext cx="2142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Wytwórnie gier komputerowych</a:t>
            </a:r>
            <a:endParaRPr lang="pl-PL" sz="2000" dirty="0"/>
          </a:p>
        </p:txBody>
      </p:sp>
      <p:sp>
        <p:nvSpPr>
          <p:cNvPr id="12" name="pole tekstowe 11"/>
          <p:cNvSpPr txBox="1"/>
          <p:nvPr/>
        </p:nvSpPr>
        <p:spPr>
          <a:xfrm rot="21104244">
            <a:off x="344240" y="1052154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Biura budowlane (wizualizacje projektów)</a:t>
            </a:r>
            <a:endParaRPr lang="pl-PL" sz="2000" dirty="0"/>
          </a:p>
        </p:txBody>
      </p:sp>
    </p:spTree>
  </p:cSld>
  <p:clrMapOvr>
    <a:masterClrMapping/>
  </p:clrMapOvr>
  <p:transition spd="med" advClick="0" advTm="1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3657600" cy="4462474"/>
          </a:xfrm>
        </p:spPr>
        <p:txBody>
          <a:bodyPr>
            <a:normAutofit/>
          </a:bodyPr>
          <a:lstStyle/>
          <a:p>
            <a:pPr marL="355600" indent="-355600">
              <a:buSzPct val="170000"/>
              <a:buFont typeface="Wingdings" pitchFamily="2" charset="2"/>
              <a:buChar char=""/>
            </a:pPr>
            <a:r>
              <a:rPr lang="pl-PL" dirty="0" smtClean="0"/>
              <a:t>Praca artystyczna, </a:t>
            </a:r>
          </a:p>
          <a:p>
            <a:pPr marL="355600" indent="-355600">
              <a:buSzPct val="170000"/>
              <a:buNone/>
            </a:pPr>
            <a:r>
              <a:rPr lang="pl-PL" dirty="0" smtClean="0"/>
              <a:t>	rozwijająca pasję</a:t>
            </a:r>
          </a:p>
          <a:p>
            <a:pPr marL="355600" indent="-355600">
              <a:buSzPct val="170000"/>
              <a:buFont typeface="Wingdings" pitchFamily="2" charset="2"/>
              <a:buChar char=""/>
            </a:pPr>
            <a:r>
              <a:rPr lang="pl-PL" dirty="0" smtClean="0"/>
              <a:t>Zawód z przyszłością</a:t>
            </a:r>
          </a:p>
          <a:p>
            <a:pPr marL="355600" indent="-355600">
              <a:buSzPct val="170000"/>
              <a:buFont typeface="Wingdings" pitchFamily="2" charset="2"/>
              <a:buChar char=""/>
            </a:pPr>
            <a:r>
              <a:rPr lang="pl-PL" dirty="0" smtClean="0"/>
              <a:t>Praca przy ciekawych projektach</a:t>
            </a:r>
          </a:p>
          <a:p>
            <a:pPr marL="355600" indent="-355600">
              <a:buSzPct val="170000"/>
              <a:buFont typeface="Wingdings" pitchFamily="2" charset="2"/>
              <a:buChar char=""/>
            </a:pPr>
            <a:r>
              <a:rPr lang="pl-PL" dirty="0" smtClean="0"/>
              <a:t>Możliwość rozwoju zawodowego</a:t>
            </a:r>
          </a:p>
          <a:p>
            <a:pPr marL="355600" indent="-355600">
              <a:buSzPct val="170000"/>
              <a:buFont typeface="Wingdings" pitchFamily="2" charset="2"/>
              <a:buChar char=""/>
            </a:pPr>
            <a:r>
              <a:rPr lang="pl-PL" dirty="0" smtClean="0"/>
              <a:t>Możliwość pracy zdalnej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4371975" y="1785926"/>
            <a:ext cx="3657600" cy="4462474"/>
          </a:xfrm>
        </p:spPr>
        <p:txBody>
          <a:bodyPr/>
          <a:lstStyle/>
          <a:p>
            <a:pPr marL="355600" indent="-355600">
              <a:buSzPct val="170000"/>
              <a:buFont typeface="Wingdings" pitchFamily="2" charset="2"/>
              <a:buChar char=""/>
            </a:pPr>
            <a:r>
              <a:rPr lang="pl-PL" dirty="0" smtClean="0"/>
              <a:t>Konieczność trafiania w gusta innych</a:t>
            </a:r>
          </a:p>
          <a:p>
            <a:pPr marL="355600" indent="-355600">
              <a:buSzPct val="170000"/>
              <a:buFont typeface="Wingdings" pitchFamily="2" charset="2"/>
              <a:buChar char=""/>
            </a:pPr>
            <a:r>
              <a:rPr lang="pl-PL" dirty="0" smtClean="0"/>
              <a:t>Ciągła praca przy monitorze niekorzystnie wpływająca na zdrowie</a:t>
            </a:r>
          </a:p>
          <a:p>
            <a:pPr marL="355600" indent="-355600">
              <a:buSzPct val="170000"/>
              <a:buFont typeface="Wingdings" pitchFamily="2" charset="2"/>
              <a:buChar char=""/>
            </a:pPr>
            <a:r>
              <a:rPr lang="pl-PL" dirty="0" smtClean="0"/>
              <a:t>Możliwy brak weny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"/>
          </p:nvPr>
        </p:nvSpPr>
        <p:spPr>
          <a:xfrm>
            <a:off x="500034" y="642918"/>
            <a:ext cx="3657600" cy="658368"/>
          </a:xfr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 smtClean="0"/>
              <a:t>PLUSY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429124" y="642918"/>
            <a:ext cx="3657600" cy="65836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pl-PL" dirty="0" smtClean="0"/>
              <a:t>MINUSY</a:t>
            </a:r>
            <a:endParaRPr lang="pl-PL" dirty="0"/>
          </a:p>
        </p:txBody>
      </p:sp>
    </p:spTree>
  </p:cSld>
  <p:clrMapOvr>
    <a:masterClrMapping/>
  </p:clrMapOvr>
  <p:transition spd="med" advClick="0" advTm="1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 uiExpand="1" build="p" animBg="1"/>
      <p:bldP spid="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/>
              <a:t>wynagrodzenie</a:t>
            </a:r>
            <a:endParaRPr lang="pl-PL" sz="3200" b="1" dirty="0"/>
          </a:p>
        </p:txBody>
      </p:sp>
      <p:graphicFrame>
        <p:nvGraphicFramePr>
          <p:cNvPr id="13" name="Wykres 12"/>
          <p:cNvGraphicFramePr/>
          <p:nvPr/>
        </p:nvGraphicFramePr>
        <p:xfrm>
          <a:off x="357158" y="1302706"/>
          <a:ext cx="4929222" cy="555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928662" y="92867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760000"/>
                </a:solidFill>
              </a:rPr>
              <a:t>WYSOKOŚĆ WYNAGRODZENIA </a:t>
            </a:r>
          </a:p>
          <a:p>
            <a:pPr algn="ctr"/>
            <a:r>
              <a:rPr lang="pl-PL" sz="1400" b="1" dirty="0" smtClean="0">
                <a:solidFill>
                  <a:srgbClr val="760000"/>
                </a:solidFill>
              </a:rPr>
              <a:t>W ZALEŻNOŚCI OD WOJEWÓDZTWA</a:t>
            </a:r>
            <a:endParaRPr lang="pl-PL" sz="1400" b="1" dirty="0">
              <a:solidFill>
                <a:srgbClr val="76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429256" y="1000108"/>
            <a:ext cx="29289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2600" dirty="0" smtClean="0"/>
              <a:t>Na wysokość wynagrodzenia mają wpływ:</a:t>
            </a:r>
            <a:endParaRPr lang="pl-PL" sz="2800" dirty="0" smtClean="0"/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Wielkość firmy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Kapitał firmy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Wykształcenie 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Staż pracy</a:t>
            </a:r>
          </a:p>
          <a:p>
            <a:pPr marL="273050" indent="-273050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000" dirty="0" smtClean="0"/>
              <a:t>Region zatrudnienia</a:t>
            </a:r>
          </a:p>
          <a:p>
            <a:pPr>
              <a:buFont typeface="Wingdings" pitchFamily="2" charset="2"/>
              <a:buChar char="§"/>
            </a:pPr>
            <a:endParaRPr lang="pl-PL" dirty="0"/>
          </a:p>
        </p:txBody>
      </p:sp>
      <p:pic>
        <p:nvPicPr>
          <p:cNvPr id="12290" name="Picture 2" descr="Znalezione obrazy dla zapytania emotiko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481" y="4572009"/>
            <a:ext cx="3426541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13" grpId="0">
        <p:bldAsOne/>
      </p:bldGraphic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/>
              <a:t>Jak zostać grafikiem?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Najprostsza droga wiedzie przez mury akademickie, w których można studiować wiele kierunków artystycznych związanych z grafiką lub zdecydować się na kierunek informatyczny ze specjalnością – grafika komputerowa i multimedialna </a:t>
            </a:r>
          </a:p>
          <a:p>
            <a:r>
              <a:rPr lang="pl-PL" dirty="0" smtClean="0"/>
              <a:t>Najważniejsze jednak jest doświadczenie zawodowe i wypełnione po brzegi </a:t>
            </a:r>
            <a:r>
              <a:rPr lang="pl-PL" dirty="0" err="1" smtClean="0"/>
              <a:t>portfolio</a:t>
            </a:r>
            <a:endParaRPr lang="pl-PL" dirty="0" smtClean="0"/>
          </a:p>
          <a:p>
            <a:r>
              <a:rPr lang="pl-PL" dirty="0" smtClean="0"/>
              <a:t>Wielu grafików początkowo zajmuje się informatyką, a dopiero później przekwalifikowują się na grafików komputerowych</a:t>
            </a:r>
            <a:endParaRPr lang="pl-PL" dirty="0"/>
          </a:p>
        </p:txBody>
      </p:sp>
    </p:spTree>
  </p:cSld>
  <p:clrMapOvr>
    <a:masterClrMapping/>
  </p:clrMapOvr>
  <p:transition spd="med" advClick="0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639</TotalTime>
  <Words>255</Words>
  <Application>Microsoft Office PowerPoint</Application>
  <PresentationFormat>Pokaz na ekranie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Schoolbook</vt:lpstr>
      <vt:lpstr>Times New Roman</vt:lpstr>
      <vt:lpstr>Wingdings</vt:lpstr>
      <vt:lpstr>Wingdings 2</vt:lpstr>
      <vt:lpstr>Wykusz</vt:lpstr>
      <vt:lpstr>„Zawód marzeń - - grafik komputerowy”</vt:lpstr>
      <vt:lpstr>Grafik to -</vt:lpstr>
      <vt:lpstr>Narzędzia pracy</vt:lpstr>
      <vt:lpstr>Prezentacja programu PowerPoint</vt:lpstr>
      <vt:lpstr>Potrzebne umiejętności</vt:lpstr>
      <vt:lpstr>Możliwości pracy</vt:lpstr>
      <vt:lpstr>Prezentacja programu PowerPoint</vt:lpstr>
      <vt:lpstr>wynagrodzenie</vt:lpstr>
      <vt:lpstr>Jak zostać grafikiem?</vt:lpstr>
      <vt:lpstr>To mi się podoba !!!</vt:lpstr>
      <vt:lpstr>Prezentacja programu PowerPoint</vt:lpstr>
      <vt:lpstr>Bibliografia </vt:lpstr>
      <vt:lpstr>Dziękuję 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„Moje marzenie, jaki zawód chcę wykonywać w przyszłości”</dc:title>
  <dc:creator>AgnieszkaL</dc:creator>
  <cp:lastModifiedBy>Joanna</cp:lastModifiedBy>
  <cp:revision>11</cp:revision>
  <dcterms:created xsi:type="dcterms:W3CDTF">2017-05-13T11:42:15Z</dcterms:created>
  <dcterms:modified xsi:type="dcterms:W3CDTF">2019-06-03T10:58:55Z</dcterms:modified>
</cp:coreProperties>
</file>